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  <p:sldId id="256" r:id="rId3"/>
    <p:sldId id="258" r:id="rId4"/>
    <p:sldId id="259" r:id="rId5"/>
    <p:sldId id="260" r:id="rId6"/>
    <p:sldId id="264" r:id="rId7"/>
    <p:sldId id="261" r:id="rId8"/>
    <p:sldId id="262" r:id="rId9"/>
    <p:sldId id="265" r:id="rId10"/>
    <p:sldId id="263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1" autoAdjust="0"/>
    <p:restoredTop sz="94660"/>
  </p:normalViewPr>
  <p:slideViewPr>
    <p:cSldViewPr>
      <p:cViewPr varScale="1">
        <p:scale>
          <a:sx n="69" d="100"/>
          <a:sy n="69" d="100"/>
        </p:scale>
        <p:origin x="-142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Hoja_de_c_lculo_de_Microsoft_Excel2.xlsx"/><Relationship Id="rId1" Type="http://schemas.openxmlformats.org/officeDocument/2006/relationships/themeOverride" Target="../theme/themeOverride1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Hoja_de_c_lculo_de_Microsoft_Excel3.xlsx"/><Relationship Id="rId1" Type="http://schemas.openxmlformats.org/officeDocument/2006/relationships/themeOverride" Target="../theme/themeOverrid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Compra</c:v>
                </c:pt>
              </c:strCache>
            </c:strRef>
          </c:tx>
          <c:marker>
            <c:symbol val="none"/>
          </c:marker>
          <c:cat>
            <c:strRef>
              <c:f>Hoja1!$A$2:$A$20</c:f>
              <c:strCache>
                <c:ptCount val="19"/>
                <c:pt idx="0">
                  <c:v>1er año</c:v>
                </c:pt>
                <c:pt idx="1">
                  <c:v>2do año</c:v>
                </c:pt>
                <c:pt idx="2">
                  <c:v>3er año</c:v>
                </c:pt>
                <c:pt idx="3">
                  <c:v>4to año</c:v>
                </c:pt>
                <c:pt idx="4">
                  <c:v>5to año</c:v>
                </c:pt>
                <c:pt idx="5">
                  <c:v>6to año</c:v>
                </c:pt>
                <c:pt idx="6">
                  <c:v>7mo año</c:v>
                </c:pt>
                <c:pt idx="7">
                  <c:v>8vo año</c:v>
                </c:pt>
                <c:pt idx="8">
                  <c:v>9no año</c:v>
                </c:pt>
                <c:pt idx="9">
                  <c:v>10mo año</c:v>
                </c:pt>
                <c:pt idx="10">
                  <c:v>11mo año</c:v>
                </c:pt>
                <c:pt idx="11">
                  <c:v>12mo año</c:v>
                </c:pt>
                <c:pt idx="12">
                  <c:v>13ro año</c:v>
                </c:pt>
                <c:pt idx="13">
                  <c:v>14to año</c:v>
                </c:pt>
                <c:pt idx="14">
                  <c:v>15to año</c:v>
                </c:pt>
                <c:pt idx="15">
                  <c:v>16to año</c:v>
                </c:pt>
                <c:pt idx="16">
                  <c:v>17mo año</c:v>
                </c:pt>
                <c:pt idx="17">
                  <c:v>18vo año</c:v>
                </c:pt>
                <c:pt idx="18">
                  <c:v>19no año</c:v>
                </c:pt>
              </c:strCache>
            </c:strRef>
          </c:cat>
          <c:val>
            <c:numRef>
              <c:f>Hoja1!$B$2:$B$20</c:f>
              <c:numCache>
                <c:formatCode>General</c:formatCode>
                <c:ptCount val="19"/>
                <c:pt idx="0">
                  <c:v>2500</c:v>
                </c:pt>
                <c:pt idx="1">
                  <c:v>2525</c:v>
                </c:pt>
                <c:pt idx="2">
                  <c:v>2550</c:v>
                </c:pt>
                <c:pt idx="3">
                  <c:v>2575</c:v>
                </c:pt>
                <c:pt idx="4">
                  <c:v>2600</c:v>
                </c:pt>
                <c:pt idx="5">
                  <c:v>2625</c:v>
                </c:pt>
                <c:pt idx="6">
                  <c:v>2650</c:v>
                </c:pt>
                <c:pt idx="7">
                  <c:v>2675</c:v>
                </c:pt>
                <c:pt idx="8">
                  <c:v>2700</c:v>
                </c:pt>
                <c:pt idx="9">
                  <c:v>2725</c:v>
                </c:pt>
                <c:pt idx="10">
                  <c:v>2750</c:v>
                </c:pt>
                <c:pt idx="11">
                  <c:v>2775</c:v>
                </c:pt>
                <c:pt idx="12">
                  <c:v>2800</c:v>
                </c:pt>
                <c:pt idx="13">
                  <c:v>2825</c:v>
                </c:pt>
                <c:pt idx="14">
                  <c:v>2850</c:v>
                </c:pt>
                <c:pt idx="15">
                  <c:v>2875</c:v>
                </c:pt>
                <c:pt idx="16">
                  <c:v>2900</c:v>
                </c:pt>
                <c:pt idx="17">
                  <c:v>2925</c:v>
                </c:pt>
                <c:pt idx="18">
                  <c:v>2950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Renta</c:v>
                </c:pt>
              </c:strCache>
            </c:strRef>
          </c:tx>
          <c:marker>
            <c:symbol val="none"/>
          </c:marker>
          <c:cat>
            <c:strRef>
              <c:f>Hoja1!$A$2:$A$20</c:f>
              <c:strCache>
                <c:ptCount val="19"/>
                <c:pt idx="0">
                  <c:v>1er año</c:v>
                </c:pt>
                <c:pt idx="1">
                  <c:v>2do año</c:v>
                </c:pt>
                <c:pt idx="2">
                  <c:v>3er año</c:v>
                </c:pt>
                <c:pt idx="3">
                  <c:v>4to año</c:v>
                </c:pt>
                <c:pt idx="4">
                  <c:v>5to año</c:v>
                </c:pt>
                <c:pt idx="5">
                  <c:v>6to año</c:v>
                </c:pt>
                <c:pt idx="6">
                  <c:v>7mo año</c:v>
                </c:pt>
                <c:pt idx="7">
                  <c:v>8vo año</c:v>
                </c:pt>
                <c:pt idx="8">
                  <c:v>9no año</c:v>
                </c:pt>
                <c:pt idx="9">
                  <c:v>10mo año</c:v>
                </c:pt>
                <c:pt idx="10">
                  <c:v>11mo año</c:v>
                </c:pt>
                <c:pt idx="11">
                  <c:v>12mo año</c:v>
                </c:pt>
                <c:pt idx="12">
                  <c:v>13ro año</c:v>
                </c:pt>
                <c:pt idx="13">
                  <c:v>14to año</c:v>
                </c:pt>
                <c:pt idx="14">
                  <c:v>15to año</c:v>
                </c:pt>
                <c:pt idx="15">
                  <c:v>16to año</c:v>
                </c:pt>
                <c:pt idx="16">
                  <c:v>17mo año</c:v>
                </c:pt>
                <c:pt idx="17">
                  <c:v>18vo año</c:v>
                </c:pt>
                <c:pt idx="18">
                  <c:v>19no año</c:v>
                </c:pt>
              </c:strCache>
            </c:strRef>
          </c:cat>
          <c:val>
            <c:numRef>
              <c:f>Hoja1!$C$2:$C$20</c:f>
              <c:numCache>
                <c:formatCode>General</c:formatCode>
                <c:ptCount val="19"/>
                <c:pt idx="0">
                  <c:v>100</c:v>
                </c:pt>
                <c:pt idx="1">
                  <c:v>200</c:v>
                </c:pt>
                <c:pt idx="2">
                  <c:v>300</c:v>
                </c:pt>
                <c:pt idx="3">
                  <c:v>400</c:v>
                </c:pt>
                <c:pt idx="4">
                  <c:v>500</c:v>
                </c:pt>
                <c:pt idx="5">
                  <c:v>600</c:v>
                </c:pt>
                <c:pt idx="6">
                  <c:v>700</c:v>
                </c:pt>
                <c:pt idx="7">
                  <c:v>800</c:v>
                </c:pt>
                <c:pt idx="8">
                  <c:v>900</c:v>
                </c:pt>
                <c:pt idx="9">
                  <c:v>1000</c:v>
                </c:pt>
                <c:pt idx="10">
                  <c:v>1100</c:v>
                </c:pt>
                <c:pt idx="11">
                  <c:v>1200</c:v>
                </c:pt>
                <c:pt idx="12">
                  <c:v>1300</c:v>
                </c:pt>
                <c:pt idx="13">
                  <c:v>1400</c:v>
                </c:pt>
                <c:pt idx="14">
                  <c:v>1500</c:v>
                </c:pt>
                <c:pt idx="15">
                  <c:v>1600</c:v>
                </c:pt>
                <c:pt idx="16">
                  <c:v>1700</c:v>
                </c:pt>
                <c:pt idx="17">
                  <c:v>1800</c:v>
                </c:pt>
                <c:pt idx="18">
                  <c:v>1900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318784"/>
        <c:axId val="78606720"/>
      </c:lineChart>
      <c:catAx>
        <c:axId val="75318784"/>
        <c:scaling>
          <c:orientation val="minMax"/>
        </c:scaling>
        <c:delete val="0"/>
        <c:axPos val="b"/>
        <c:majorTickMark val="out"/>
        <c:minorTickMark val="none"/>
        <c:tickLblPos val="nextTo"/>
        <c:crossAx val="78606720"/>
        <c:crosses val="autoZero"/>
        <c:auto val="1"/>
        <c:lblAlgn val="ctr"/>
        <c:lblOffset val="100"/>
        <c:noMultiLvlLbl val="0"/>
      </c:catAx>
      <c:valAx>
        <c:axId val="7860672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7531878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costo</c:v>
                </c:pt>
              </c:strCache>
            </c:strRef>
          </c:tx>
          <c:cat>
            <c:strRef>
              <c:f>Hoja1!$A$2:$A$5</c:f>
              <c:strCache>
                <c:ptCount val="4"/>
                <c:pt idx="0">
                  <c:v>1er año</c:v>
                </c:pt>
                <c:pt idx="1">
                  <c:v>2do año</c:v>
                </c:pt>
                <c:pt idx="2">
                  <c:v>3er año</c:v>
                </c:pt>
                <c:pt idx="3">
                  <c:v>4to año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3350</c:v>
                </c:pt>
                <c:pt idx="1">
                  <c:v>196</c:v>
                </c:pt>
                <c:pt idx="2">
                  <c:v>190</c:v>
                </c:pt>
                <c:pt idx="3">
                  <c:v>200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beneficio</c:v>
                </c:pt>
              </c:strCache>
            </c:strRef>
          </c:tx>
          <c:cat>
            <c:strRef>
              <c:f>Hoja1!$A$2:$A$5</c:f>
              <c:strCache>
                <c:ptCount val="4"/>
                <c:pt idx="0">
                  <c:v>1er año</c:v>
                </c:pt>
                <c:pt idx="1">
                  <c:v>2do año</c:v>
                </c:pt>
                <c:pt idx="2">
                  <c:v>3er año</c:v>
                </c:pt>
                <c:pt idx="3">
                  <c:v>4to año</c:v>
                </c:pt>
              </c:strCache>
            </c:strRef>
          </c:cat>
          <c:val>
            <c:numRef>
              <c:f>Hoja1!$C$2:$C$5</c:f>
              <c:numCache>
                <c:formatCode>General</c:formatCode>
                <c:ptCount val="4"/>
                <c:pt idx="0">
                  <c:v>1000</c:v>
                </c:pt>
                <c:pt idx="1">
                  <c:v>1120</c:v>
                </c:pt>
                <c:pt idx="2">
                  <c:v>1150</c:v>
                </c:pt>
                <c:pt idx="3">
                  <c:v>1400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9761536"/>
        <c:axId val="139763072"/>
      </c:lineChart>
      <c:catAx>
        <c:axId val="139761536"/>
        <c:scaling>
          <c:orientation val="minMax"/>
        </c:scaling>
        <c:delete val="0"/>
        <c:axPos val="b"/>
        <c:majorTickMark val="out"/>
        <c:minorTickMark val="none"/>
        <c:tickLblPos val="nextTo"/>
        <c:crossAx val="139763072"/>
        <c:crosses val="autoZero"/>
        <c:auto val="1"/>
        <c:lblAlgn val="ctr"/>
        <c:lblOffset val="100"/>
        <c:noMultiLvlLbl val="0"/>
      </c:catAx>
      <c:valAx>
        <c:axId val="13976307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3976153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costo</c:v>
                </c:pt>
              </c:strCache>
            </c:strRef>
          </c:tx>
          <c:marker>
            <c:symbol val="none"/>
          </c:marker>
          <c:cat>
            <c:strRef>
              <c:f>Hoja1!$A$2:$A$5</c:f>
              <c:strCache>
                <c:ptCount val="4"/>
                <c:pt idx="0">
                  <c:v>1er año</c:v>
                </c:pt>
                <c:pt idx="1">
                  <c:v>2do año</c:v>
                </c:pt>
                <c:pt idx="2">
                  <c:v>3er año</c:v>
                </c:pt>
                <c:pt idx="3">
                  <c:v>4to año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3350</c:v>
                </c:pt>
                <c:pt idx="1">
                  <c:v>3546</c:v>
                </c:pt>
                <c:pt idx="2">
                  <c:v>3736</c:v>
                </c:pt>
                <c:pt idx="3">
                  <c:v>3936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beneficio</c:v>
                </c:pt>
              </c:strCache>
            </c:strRef>
          </c:tx>
          <c:marker>
            <c:symbol val="none"/>
          </c:marker>
          <c:cat>
            <c:strRef>
              <c:f>Hoja1!$A$2:$A$5</c:f>
              <c:strCache>
                <c:ptCount val="4"/>
                <c:pt idx="0">
                  <c:v>1er año</c:v>
                </c:pt>
                <c:pt idx="1">
                  <c:v>2do año</c:v>
                </c:pt>
                <c:pt idx="2">
                  <c:v>3er año</c:v>
                </c:pt>
                <c:pt idx="3">
                  <c:v>4to año</c:v>
                </c:pt>
              </c:strCache>
            </c:strRef>
          </c:cat>
          <c:val>
            <c:numRef>
              <c:f>Hoja1!$C$2:$C$5</c:f>
              <c:numCache>
                <c:formatCode>General</c:formatCode>
                <c:ptCount val="4"/>
                <c:pt idx="0">
                  <c:v>1000</c:v>
                </c:pt>
                <c:pt idx="1">
                  <c:v>2120</c:v>
                </c:pt>
                <c:pt idx="2">
                  <c:v>3270</c:v>
                </c:pt>
                <c:pt idx="3">
                  <c:v>4670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8016512"/>
        <c:axId val="168878464"/>
      </c:lineChart>
      <c:catAx>
        <c:axId val="168016512"/>
        <c:scaling>
          <c:orientation val="minMax"/>
        </c:scaling>
        <c:delete val="0"/>
        <c:axPos val="b"/>
        <c:majorTickMark val="out"/>
        <c:minorTickMark val="none"/>
        <c:tickLblPos val="nextTo"/>
        <c:crossAx val="168878464"/>
        <c:crosses val="autoZero"/>
        <c:auto val="1"/>
        <c:lblAlgn val="ctr"/>
        <c:lblOffset val="100"/>
        <c:noMultiLvlLbl val="0"/>
      </c:catAx>
      <c:valAx>
        <c:axId val="16887846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6801651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2">
    <c:autoUpdate val="0"/>
  </c:externalData>
</c:chartSpace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7A847CFC-816F-41D0-AAC0-9BF4FEBC753E}" type="datetimeFigureOut">
              <a:rPr lang="es-ES" smtClean="0"/>
              <a:t>10/10/2018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9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royecto_10-09Full HD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38" y="944563"/>
            <a:ext cx="9086850" cy="5111750"/>
          </a:xfrm>
        </p:spPr>
      </p:pic>
    </p:spTree>
    <p:extLst>
      <p:ext uri="{BB962C8B-B14F-4D97-AF65-F5344CB8AC3E}">
        <p14:creationId xmlns:p14="http://schemas.microsoft.com/office/powerpoint/2010/main" val="2571339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200"/>
    </mc:Choice>
    <mc:Fallback xmlns="">
      <p:transition advClick="0" advTm="20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62000" y="5229200"/>
            <a:ext cx="6781800" cy="943000"/>
          </a:xfrm>
        </p:spPr>
        <p:txBody>
          <a:bodyPr>
            <a:normAutofit/>
          </a:bodyPr>
          <a:lstStyle/>
          <a:p>
            <a:r>
              <a:rPr lang="es-ES" sz="4000" dirty="0" smtClean="0"/>
              <a:t>LINEA DE TIEMPO DE COSTOS</a:t>
            </a:r>
            <a:endParaRPr lang="es-ES" sz="40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556792"/>
            <a:ext cx="6862095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9242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62000" y="5229200"/>
            <a:ext cx="6781800" cy="943000"/>
          </a:xfrm>
        </p:spPr>
        <p:txBody>
          <a:bodyPr>
            <a:normAutofit/>
          </a:bodyPr>
          <a:lstStyle/>
          <a:p>
            <a:r>
              <a:rPr lang="es-ES" sz="4000" dirty="0" smtClean="0"/>
              <a:t>LINEA DE TIEMPO DE COSTOS</a:t>
            </a:r>
            <a:endParaRPr lang="es-ES" sz="4000" dirty="0"/>
          </a:p>
        </p:txBody>
      </p:sp>
      <p:graphicFrame>
        <p:nvGraphicFramePr>
          <p:cNvPr id="5" name="4 Gráfico"/>
          <p:cNvGraphicFramePr/>
          <p:nvPr/>
        </p:nvGraphicFramePr>
        <p:xfrm>
          <a:off x="1828800" y="1828800"/>
          <a:ext cx="5486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7578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62000" y="5157192"/>
            <a:ext cx="6781800" cy="1015008"/>
          </a:xfrm>
        </p:spPr>
        <p:txBody>
          <a:bodyPr/>
          <a:lstStyle/>
          <a:p>
            <a:r>
              <a:rPr lang="es-ES" dirty="0" smtClean="0"/>
              <a:t>HERRAMIENTAS USADAS</a:t>
            </a:r>
            <a:endParaRPr lang="es-E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771" y="1139367"/>
            <a:ext cx="3922463" cy="200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3396743"/>
            <a:ext cx="4347134" cy="1872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870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1" y="980728"/>
            <a:ext cx="2311811" cy="1728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1020767"/>
            <a:ext cx="1716392" cy="1688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1191876"/>
            <a:ext cx="1715738" cy="157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33" y="3008312"/>
            <a:ext cx="2714075" cy="114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507" y="4573587"/>
            <a:ext cx="1735309" cy="1475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0349" y="3205632"/>
            <a:ext cx="3324145" cy="9434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094" y="4573587"/>
            <a:ext cx="3504030" cy="13756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421" y="4477614"/>
            <a:ext cx="1662073" cy="1633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954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2064118"/>
            <a:ext cx="1890796" cy="1813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668" y="4123597"/>
            <a:ext cx="2971532" cy="1485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4123597"/>
            <a:ext cx="2304256" cy="1485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3798" y="532030"/>
            <a:ext cx="5747809" cy="131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11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196752"/>
            <a:ext cx="5191297" cy="1656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3716288"/>
            <a:ext cx="2672351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3716288"/>
            <a:ext cx="2016224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56078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6131024" cy="2049342"/>
          </a:xfrm>
        </p:spPr>
        <p:txBody>
          <a:bodyPr>
            <a:normAutofit fontScale="92500"/>
          </a:bodyPr>
          <a:lstStyle/>
          <a:p>
            <a:r>
              <a:rPr lang="es-ES" dirty="0" smtClean="0"/>
              <a:t>MAMANI </a:t>
            </a:r>
            <a:r>
              <a:rPr lang="es-ES" dirty="0" err="1" smtClean="0"/>
              <a:t>MAMANI</a:t>
            </a:r>
            <a:r>
              <a:rPr lang="es-ES" dirty="0" smtClean="0"/>
              <a:t> CRISTIAN ABEL</a:t>
            </a:r>
          </a:p>
          <a:p>
            <a:r>
              <a:rPr lang="es-ES" dirty="0" smtClean="0"/>
              <a:t>MARCO ANTONIO QUIROZ ROSAS</a:t>
            </a:r>
          </a:p>
          <a:p>
            <a:r>
              <a:rPr lang="es-ES" dirty="0" smtClean="0"/>
              <a:t>MENDOZA LEONEL GERY</a:t>
            </a:r>
          </a:p>
          <a:p>
            <a:r>
              <a:rPr lang="es-ES" dirty="0" smtClean="0"/>
              <a:t>QUISPE CHOQUE ELMER WILLIAMS</a:t>
            </a:r>
            <a:endParaRPr lang="es-ES" dirty="0"/>
          </a:p>
        </p:txBody>
      </p:sp>
      <p:sp>
        <p:nvSpPr>
          <p:cNvPr id="4" name="3 Rectángulo"/>
          <p:cNvSpPr/>
          <p:nvPr/>
        </p:nvSpPr>
        <p:spPr>
          <a:xfrm>
            <a:off x="971600" y="1268760"/>
            <a:ext cx="721383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i="1" dirty="0" smtClean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  <a:latin typeface="AR DESTINE" pitchFamily="2" charset="0"/>
              </a:rPr>
              <a:t>PROYECTO AYNI-BOLIVIA</a:t>
            </a:r>
            <a:endParaRPr lang="es-ES" sz="4800" b="1" i="1" dirty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AR DESTIN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61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5085184"/>
            <a:ext cx="6781800" cy="943000"/>
          </a:xfrm>
        </p:spPr>
        <p:txBody>
          <a:bodyPr>
            <a:normAutofit/>
          </a:bodyPr>
          <a:lstStyle/>
          <a:p>
            <a:r>
              <a:rPr lang="es-ES" sz="3200" dirty="0" smtClean="0"/>
              <a:t>Necesidades de hardware y software</a:t>
            </a:r>
            <a:endParaRPr lang="es-ES" sz="3200" dirty="0"/>
          </a:p>
        </p:txBody>
      </p:sp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3811801"/>
              </p:ext>
            </p:extLst>
          </p:nvPr>
        </p:nvGraphicFramePr>
        <p:xfrm>
          <a:off x="1619672" y="692696"/>
          <a:ext cx="6128975" cy="442279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42537"/>
                <a:gridCol w="2043219"/>
                <a:gridCol w="2043219"/>
              </a:tblGrid>
              <a:tr h="65458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Entidad que requiere</a:t>
                      </a:r>
                      <a:endParaRPr lang="es-ES" sz="14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equipo</a:t>
                      </a:r>
                      <a:endParaRPr lang="es-E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>
                          <a:effectLst/>
                        </a:rPr>
                        <a:t>Equipo requerido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>
                          <a:effectLst/>
                        </a:rPr>
                        <a:t>Coste total de lo requerido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7875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Administración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1 equipo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Sin accesorios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700$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725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Punto de registro de venta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3 puntos de compra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(caja)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850$ * 3 = 2550$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725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Sistema 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1 host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(mes)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100$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(mes)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725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Total 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>
                          <a:effectLst/>
                        </a:rPr>
                        <a:t>4</a:t>
                      </a:r>
                      <a:endParaRPr lang="es-ES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dirty="0">
                          <a:effectLst/>
                        </a:rPr>
                        <a:t>3350$</a:t>
                      </a:r>
                      <a:endParaRPr lang="es-E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639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dirty="0" smtClean="0"/>
              <a:t>COSTO</a:t>
            </a:r>
            <a:endParaRPr lang="es-ES" sz="4000" dirty="0"/>
          </a:p>
        </p:txBody>
      </p:sp>
      <p:graphicFrame>
        <p:nvGraphicFramePr>
          <p:cNvPr id="3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6775240"/>
              </p:ext>
            </p:extLst>
          </p:nvPr>
        </p:nvGraphicFramePr>
        <p:xfrm>
          <a:off x="1115616" y="908720"/>
          <a:ext cx="6912768" cy="30963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56384"/>
                <a:gridCol w="3456384"/>
              </a:tblGrid>
              <a:tr h="481782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>
                          <a:effectLst/>
                        </a:rPr>
                        <a:t>Costos</a:t>
                      </a:r>
                      <a:endParaRPr lang="es-ES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</a:tr>
              <a:tr h="48178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>
                          <a:effectLst/>
                        </a:rPr>
                        <a:t>Tangibles </a:t>
                      </a:r>
                      <a:endParaRPr lang="es-ES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>
                          <a:effectLst/>
                        </a:rPr>
                        <a:t>Intangibles</a:t>
                      </a:r>
                      <a:endParaRPr lang="es-ES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327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>
                          <a:effectLst/>
                        </a:rPr>
                        <a:t>Renovacion de equipos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>
                          <a:effectLst/>
                        </a:rPr>
                        <a:t>Implementacion del sistema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>
                          <a:effectLst/>
                        </a:rPr>
                        <a:t>Nuevo personal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>
                          <a:effectLst/>
                        </a:rPr>
                        <a:t>Alquiler de un host o dominio</a:t>
                      </a:r>
                      <a:endParaRPr lang="es-ES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Mantenimiento y </a:t>
                      </a:r>
                      <a:r>
                        <a:rPr lang="es-ES" sz="1800" dirty="0" smtClean="0">
                          <a:effectLst/>
                        </a:rPr>
                        <a:t>actualización </a:t>
                      </a:r>
                      <a:r>
                        <a:rPr lang="es-ES" sz="1800" dirty="0">
                          <a:effectLst/>
                        </a:rPr>
                        <a:t>del sistema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Mantenimiento de los equipos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Coste de electricidad</a:t>
                      </a:r>
                      <a:endParaRPr lang="es-ES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926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62000" y="5229200"/>
            <a:ext cx="6781800" cy="943000"/>
          </a:xfrm>
        </p:spPr>
        <p:txBody>
          <a:bodyPr>
            <a:normAutofit/>
          </a:bodyPr>
          <a:lstStyle/>
          <a:p>
            <a:r>
              <a:rPr lang="es-ES" sz="4000" dirty="0" smtClean="0"/>
              <a:t>BENEFICIOS</a:t>
            </a:r>
            <a:endParaRPr lang="es-ES" sz="4000" dirty="0"/>
          </a:p>
        </p:txBody>
      </p:sp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727228"/>
              </p:ext>
            </p:extLst>
          </p:nvPr>
        </p:nvGraphicFramePr>
        <p:xfrm>
          <a:off x="1043608" y="908720"/>
          <a:ext cx="7056784" cy="345638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28392"/>
                <a:gridCol w="3528392"/>
              </a:tblGrid>
              <a:tr h="367502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Beneficios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</a:tr>
              <a:tr h="36750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Tangibles 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Intangibles 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7213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Incremento de ganancias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Implementacion de nuevo inventario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Modo de venta y reserva online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Administracion en tiempo real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Control de inventario, ventas, ingresos, salidas, reservas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Fama de la tienda a nivel nacional e internacional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Mejor control de inventario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Eficiencia en la venta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 smtClean="0">
                          <a:effectLst/>
                        </a:rPr>
                        <a:t>Rapidez </a:t>
                      </a:r>
                      <a:r>
                        <a:rPr lang="es-ES" sz="1600" dirty="0">
                          <a:effectLst/>
                        </a:rPr>
                        <a:t>en al </a:t>
                      </a:r>
                      <a:r>
                        <a:rPr lang="es-ES" sz="1600" dirty="0" smtClean="0">
                          <a:effectLst/>
                        </a:rPr>
                        <a:t>atención</a:t>
                      </a:r>
                      <a:endParaRPr lang="es-ES" sz="1600" dirty="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Seguimiento </a:t>
                      </a:r>
                      <a:r>
                        <a:rPr lang="es-ES" sz="1600" dirty="0" smtClean="0">
                          <a:effectLst/>
                        </a:rPr>
                        <a:t>exhaustivo </a:t>
                      </a:r>
                      <a:r>
                        <a:rPr lang="es-ES" sz="1600" dirty="0">
                          <a:effectLst/>
                        </a:rPr>
                        <a:t>de las ganancias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 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857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62000" y="5229200"/>
            <a:ext cx="6781800" cy="943000"/>
          </a:xfrm>
        </p:spPr>
        <p:txBody>
          <a:bodyPr>
            <a:normAutofit/>
          </a:bodyPr>
          <a:lstStyle/>
          <a:p>
            <a:r>
              <a:rPr lang="es-ES" sz="4000" dirty="0" smtClean="0"/>
              <a:t>COMPRA O RENTA</a:t>
            </a:r>
            <a:endParaRPr lang="es-ES" sz="40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764704"/>
            <a:ext cx="2651126" cy="4313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59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62000" y="5229200"/>
            <a:ext cx="6781800" cy="943000"/>
          </a:xfrm>
        </p:spPr>
        <p:txBody>
          <a:bodyPr>
            <a:normAutofit/>
          </a:bodyPr>
          <a:lstStyle/>
          <a:p>
            <a:r>
              <a:rPr lang="es-ES" sz="4000" dirty="0" smtClean="0"/>
              <a:t>COMPRA O RENTA</a:t>
            </a:r>
            <a:endParaRPr lang="es-ES" sz="4000" dirty="0"/>
          </a:p>
        </p:txBody>
      </p:sp>
      <p:graphicFrame>
        <p:nvGraphicFramePr>
          <p:cNvPr id="5" name="4 Gráfico"/>
          <p:cNvGraphicFramePr/>
          <p:nvPr>
            <p:extLst>
              <p:ext uri="{D42A27DB-BD31-4B8C-83A1-F6EECF244321}">
                <p14:modId xmlns:p14="http://schemas.microsoft.com/office/powerpoint/2010/main" val="3072481472"/>
              </p:ext>
            </p:extLst>
          </p:nvPr>
        </p:nvGraphicFramePr>
        <p:xfrm>
          <a:off x="1115616" y="908720"/>
          <a:ext cx="7056784" cy="45365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4483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62000" y="5229200"/>
            <a:ext cx="6781800" cy="943000"/>
          </a:xfrm>
        </p:spPr>
        <p:txBody>
          <a:bodyPr>
            <a:normAutofit/>
          </a:bodyPr>
          <a:lstStyle/>
          <a:p>
            <a:r>
              <a:rPr lang="es-ES" sz="4000" dirty="0" smtClean="0"/>
              <a:t>LINEA DE TIEMPO DE COSTOS</a:t>
            </a:r>
            <a:endParaRPr lang="es-ES" sz="40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700808"/>
            <a:ext cx="7458127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224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62000" y="5229200"/>
            <a:ext cx="6781800" cy="943000"/>
          </a:xfrm>
        </p:spPr>
        <p:txBody>
          <a:bodyPr>
            <a:normAutofit/>
          </a:bodyPr>
          <a:lstStyle/>
          <a:p>
            <a:r>
              <a:rPr lang="es-ES" sz="4000" dirty="0" smtClean="0"/>
              <a:t>LINEA DE TIEMPO DE COSTOS</a:t>
            </a:r>
            <a:endParaRPr lang="es-ES" sz="4000" dirty="0"/>
          </a:p>
        </p:txBody>
      </p:sp>
      <p:graphicFrame>
        <p:nvGraphicFramePr>
          <p:cNvPr id="4" name="3 Gráfico"/>
          <p:cNvGraphicFramePr/>
          <p:nvPr>
            <p:extLst>
              <p:ext uri="{D42A27DB-BD31-4B8C-83A1-F6EECF244321}">
                <p14:modId xmlns:p14="http://schemas.microsoft.com/office/powerpoint/2010/main" val="4201633129"/>
              </p:ext>
            </p:extLst>
          </p:nvPr>
        </p:nvGraphicFramePr>
        <p:xfrm>
          <a:off x="1043608" y="836712"/>
          <a:ext cx="6984776" cy="4248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6161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Overr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NewsPrint">
    <a:dk1>
      <a:sysClr val="windowText" lastClr="000000"/>
    </a:dk1>
    <a:lt1>
      <a:sysClr val="window" lastClr="FFFFFF"/>
    </a:lt1>
    <a:dk2>
      <a:srgbClr val="303030"/>
    </a:dk2>
    <a:lt2>
      <a:srgbClr val="DEDEE0"/>
    </a:lt2>
    <a:accent1>
      <a:srgbClr val="AD0101"/>
    </a:accent1>
    <a:accent2>
      <a:srgbClr val="726056"/>
    </a:accent2>
    <a:accent3>
      <a:srgbClr val="AC956E"/>
    </a:accent3>
    <a:accent4>
      <a:srgbClr val="808DA9"/>
    </a:accent4>
    <a:accent5>
      <a:srgbClr val="424E5B"/>
    </a:accent5>
    <a:accent6>
      <a:srgbClr val="730E00"/>
    </a:accent6>
    <a:hlink>
      <a:srgbClr val="D26900"/>
    </a:hlink>
    <a:folHlink>
      <a:srgbClr val="D89243"/>
    </a:folHlink>
  </a:clrScheme>
  <a:fontScheme name="NewsPrint">
    <a:majorFont>
      <a:latin typeface="Impact"/>
      <a:ea typeface=""/>
      <a:cs typeface=""/>
      <a:font script="Jpan" typeface="HGP創英角ｺﾞｼｯｸUB"/>
      <a:font script="Hang" typeface="HY견고딕"/>
      <a:font script="Hans" typeface="微软雅黑"/>
      <a:font script="Hant" typeface="微軟正黑體"/>
      <a:font script="Arab" typeface="Tahoma"/>
      <a:font script="Hebr" typeface="Tohoma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Times New Roman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NewsPrint">
    <a:fillStyleLst>
      <a:solidFill>
        <a:schemeClr val="phClr"/>
      </a:solidFill>
      <a:gradFill rotWithShape="1">
        <a:gsLst>
          <a:gs pos="0">
            <a:schemeClr val="phClr">
              <a:tint val="37000"/>
              <a:hueMod val="100000"/>
              <a:satMod val="200000"/>
              <a:lumMod val="88000"/>
            </a:schemeClr>
          </a:gs>
          <a:gs pos="100000">
            <a:schemeClr val="phClr">
              <a:tint val="53000"/>
              <a:shade val="100000"/>
              <a:hueMod val="100000"/>
              <a:satMod val="350000"/>
              <a:lumMod val="79000"/>
            </a:schemeClr>
          </a:gs>
        </a:gsLst>
        <a:lin ang="5400000" scaled="1"/>
      </a:gradFill>
      <a:gradFill rotWithShape="1">
        <a:gsLst>
          <a:gs pos="0">
            <a:schemeClr val="phClr">
              <a:tint val="83000"/>
              <a:shade val="100000"/>
              <a:alpha val="100000"/>
              <a:hueMod val="100000"/>
              <a:satMod val="220000"/>
              <a:lumMod val="90000"/>
            </a:schemeClr>
          </a:gs>
          <a:gs pos="76000">
            <a:schemeClr val="phClr">
              <a:shade val="100000"/>
            </a:schemeClr>
          </a:gs>
          <a:gs pos="100000">
            <a:schemeClr val="phClr">
              <a:shade val="93000"/>
              <a:alpha val="100000"/>
              <a:satMod val="100000"/>
              <a:lumMod val="93000"/>
            </a:schemeClr>
          </a:gs>
        </a:gsLst>
        <a:path path="circle">
          <a:fillToRect l="15000" t="15000" r="100000" b="100000"/>
        </a:path>
      </a:gradFill>
    </a:fillStyleLst>
    <a:lnStyleLst>
      <a:ln w="15875" cap="flat" cmpd="sng" algn="ctr">
        <a:solidFill>
          <a:schemeClr val="phClr"/>
        </a:solidFill>
        <a:prstDash val="solid"/>
      </a:ln>
      <a:ln w="22225" cap="flat" cmpd="sng" algn="ctr">
        <a:solidFill>
          <a:schemeClr val="phClr"/>
        </a:solidFill>
        <a:prstDash val="solid"/>
      </a:ln>
      <a:ln w="34925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50800" dist="12700" dir="5280000" rotWithShape="0">
            <a:srgbClr val="000000">
              <a:alpha val="40000"/>
            </a:srgbClr>
          </a:outerShdw>
        </a:effectLst>
      </a:effectStyle>
      <a:effectStyle>
        <a:effectLst>
          <a:outerShdw blurRad="38100" dist="381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381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2700">
          <a:bevelT w="31750" h="12700"/>
          <a:contourClr>
            <a:schemeClr val="phClr"/>
          </a:contourClr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3000"/>
            </a:schemeClr>
          </a:gs>
          <a:gs pos="100000">
            <a:schemeClr val="phClr">
              <a:shade val="55000"/>
            </a:schemeClr>
          </a:gs>
        </a:gsLst>
        <a:lin ang="5400000" scaled="1"/>
      </a:gradFill>
      <a:blipFill rotWithShape="1">
        <a:blip xmlns:r="http://schemas.openxmlformats.org/officeDocument/2006/relationships" r:embed="rId1">
          <a:duotone>
            <a:schemeClr val="phClr">
              <a:shade val="20000"/>
              <a:satMod val="350000"/>
              <a:lumMod val="125000"/>
            </a:schemeClr>
            <a:schemeClr val="phClr">
              <a:tint val="90000"/>
              <a:satMod val="250000"/>
            </a:schemeClr>
          </a:duotone>
        </a:blip>
        <a:stretch/>
      </a:blipFill>
    </a:bgFillStyleLst>
  </a:fmtScheme>
</a:themeOverride>
</file>

<file path=ppt/theme/themeOverride2.xml><?xml version="1.0" encoding="utf-8"?>
<a:themeOverride xmlns:a="http://schemas.openxmlformats.org/drawingml/2006/main">
  <a:clrScheme name="NewsPrint">
    <a:dk1>
      <a:sysClr val="windowText" lastClr="000000"/>
    </a:dk1>
    <a:lt1>
      <a:sysClr val="window" lastClr="FFFFFF"/>
    </a:lt1>
    <a:dk2>
      <a:srgbClr val="303030"/>
    </a:dk2>
    <a:lt2>
      <a:srgbClr val="DEDEE0"/>
    </a:lt2>
    <a:accent1>
      <a:srgbClr val="AD0101"/>
    </a:accent1>
    <a:accent2>
      <a:srgbClr val="726056"/>
    </a:accent2>
    <a:accent3>
      <a:srgbClr val="AC956E"/>
    </a:accent3>
    <a:accent4>
      <a:srgbClr val="808DA9"/>
    </a:accent4>
    <a:accent5>
      <a:srgbClr val="424E5B"/>
    </a:accent5>
    <a:accent6>
      <a:srgbClr val="730E00"/>
    </a:accent6>
    <a:hlink>
      <a:srgbClr val="D26900"/>
    </a:hlink>
    <a:folHlink>
      <a:srgbClr val="D89243"/>
    </a:folHlink>
  </a:clrScheme>
  <a:fontScheme name="NewsPrint">
    <a:majorFont>
      <a:latin typeface="Impact"/>
      <a:ea typeface=""/>
      <a:cs typeface=""/>
      <a:font script="Jpan" typeface="HGP創英角ｺﾞｼｯｸUB"/>
      <a:font script="Hang" typeface="HY견고딕"/>
      <a:font script="Hans" typeface="微软雅黑"/>
      <a:font script="Hant" typeface="微軟正黑體"/>
      <a:font script="Arab" typeface="Tahoma"/>
      <a:font script="Hebr" typeface="Tohoma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Times New Roman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NewsPrint">
    <a:fillStyleLst>
      <a:solidFill>
        <a:schemeClr val="phClr"/>
      </a:solidFill>
      <a:gradFill rotWithShape="1">
        <a:gsLst>
          <a:gs pos="0">
            <a:schemeClr val="phClr">
              <a:tint val="37000"/>
              <a:hueMod val="100000"/>
              <a:satMod val="200000"/>
              <a:lumMod val="88000"/>
            </a:schemeClr>
          </a:gs>
          <a:gs pos="100000">
            <a:schemeClr val="phClr">
              <a:tint val="53000"/>
              <a:shade val="100000"/>
              <a:hueMod val="100000"/>
              <a:satMod val="350000"/>
              <a:lumMod val="79000"/>
            </a:schemeClr>
          </a:gs>
        </a:gsLst>
        <a:lin ang="5400000" scaled="1"/>
      </a:gradFill>
      <a:gradFill rotWithShape="1">
        <a:gsLst>
          <a:gs pos="0">
            <a:schemeClr val="phClr">
              <a:tint val="83000"/>
              <a:shade val="100000"/>
              <a:alpha val="100000"/>
              <a:hueMod val="100000"/>
              <a:satMod val="220000"/>
              <a:lumMod val="90000"/>
            </a:schemeClr>
          </a:gs>
          <a:gs pos="76000">
            <a:schemeClr val="phClr">
              <a:shade val="100000"/>
            </a:schemeClr>
          </a:gs>
          <a:gs pos="100000">
            <a:schemeClr val="phClr">
              <a:shade val="93000"/>
              <a:alpha val="100000"/>
              <a:satMod val="100000"/>
              <a:lumMod val="93000"/>
            </a:schemeClr>
          </a:gs>
        </a:gsLst>
        <a:path path="circle">
          <a:fillToRect l="15000" t="15000" r="100000" b="100000"/>
        </a:path>
      </a:gradFill>
    </a:fillStyleLst>
    <a:lnStyleLst>
      <a:ln w="15875" cap="flat" cmpd="sng" algn="ctr">
        <a:solidFill>
          <a:schemeClr val="phClr"/>
        </a:solidFill>
        <a:prstDash val="solid"/>
      </a:ln>
      <a:ln w="22225" cap="flat" cmpd="sng" algn="ctr">
        <a:solidFill>
          <a:schemeClr val="phClr"/>
        </a:solidFill>
        <a:prstDash val="solid"/>
      </a:ln>
      <a:ln w="34925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50800" dist="12700" dir="5280000" rotWithShape="0">
            <a:srgbClr val="000000">
              <a:alpha val="40000"/>
            </a:srgbClr>
          </a:outerShdw>
        </a:effectLst>
      </a:effectStyle>
      <a:effectStyle>
        <a:effectLst>
          <a:outerShdw blurRad="38100" dist="381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381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2700">
          <a:bevelT w="31750" h="12700"/>
          <a:contourClr>
            <a:schemeClr val="phClr"/>
          </a:contourClr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3000"/>
            </a:schemeClr>
          </a:gs>
          <a:gs pos="100000">
            <a:schemeClr val="phClr">
              <a:shade val="55000"/>
            </a:schemeClr>
          </a:gs>
        </a:gsLst>
        <a:lin ang="5400000" scaled="1"/>
      </a:gradFill>
      <a:blipFill rotWithShape="1">
        <a:blip xmlns:r="http://schemas.openxmlformats.org/officeDocument/2006/relationships" r:embed="rId1">
          <a:duotone>
            <a:schemeClr val="phClr">
              <a:shade val="20000"/>
              <a:satMod val="350000"/>
              <a:lumMod val="125000"/>
            </a:schemeClr>
            <a:schemeClr val="phClr">
              <a:tint val="90000"/>
              <a:satMod val="250000"/>
            </a:schemeClr>
          </a:duotone>
        </a:blip>
        <a:stretch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78</TotalTime>
  <Words>190</Words>
  <Application>Microsoft Office PowerPoint</Application>
  <PresentationFormat>Presentación en pantalla (4:3)</PresentationFormat>
  <Paragraphs>59</Paragraphs>
  <Slides>15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6" baseType="lpstr">
      <vt:lpstr>NewsPrint</vt:lpstr>
      <vt:lpstr>Presentación de PowerPoint</vt:lpstr>
      <vt:lpstr>Presentación de PowerPoint</vt:lpstr>
      <vt:lpstr>Necesidades de hardware y software</vt:lpstr>
      <vt:lpstr>COSTO</vt:lpstr>
      <vt:lpstr>BENEFICIOS</vt:lpstr>
      <vt:lpstr>COMPRA O RENTA</vt:lpstr>
      <vt:lpstr>COMPRA O RENTA</vt:lpstr>
      <vt:lpstr>LINEA DE TIEMPO DE COSTOS</vt:lpstr>
      <vt:lpstr>LINEA DE TIEMPO DE COSTOS</vt:lpstr>
      <vt:lpstr>LINEA DE TIEMPO DE COSTOS</vt:lpstr>
      <vt:lpstr>LINEA DE TIEMPO DE COSTOS</vt:lpstr>
      <vt:lpstr>HERRAMIENTAS USADAS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oc</dc:creator>
  <cp:lastModifiedBy>oc</cp:lastModifiedBy>
  <cp:revision>11</cp:revision>
  <dcterms:created xsi:type="dcterms:W3CDTF">2018-10-10T13:35:15Z</dcterms:created>
  <dcterms:modified xsi:type="dcterms:W3CDTF">2018-10-10T15:09:26Z</dcterms:modified>
</cp:coreProperties>
</file>

<file path=docProps/thumbnail.jpeg>
</file>